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2"/>
  </p:notesMasterIdLst>
  <p:sldIdLst>
    <p:sldId id="400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87" r:id="rId83"/>
    <p:sldId id="388" r:id="rId84"/>
    <p:sldId id="389" r:id="rId85"/>
    <p:sldId id="390" r:id="rId86"/>
    <p:sldId id="391" r:id="rId87"/>
    <p:sldId id="392" r:id="rId88"/>
    <p:sldId id="393" r:id="rId89"/>
    <p:sldId id="394" r:id="rId90"/>
    <p:sldId id="39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8" autoAdjust="0"/>
    <p:restoredTop sz="94660"/>
  </p:normalViewPr>
  <p:slideViewPr>
    <p:cSldViewPr>
      <p:cViewPr varScale="1">
        <p:scale>
          <a:sx n="87" d="100"/>
          <a:sy n="87" d="100"/>
        </p:scale>
        <p:origin x="151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4D5EA-CE85-4027-AD48-D03366FDC884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2A55-DC6B-4257-A8EA-792B08569AA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Principe van de matrix </a:t>
            </a:r>
            <a:r>
              <a:rPr lang="en-US" dirty="0" err="1" smtClean="0"/>
              <a:t>kennen</a:t>
            </a:r>
            <a:r>
              <a:rPr lang="en-US" dirty="0" smtClean="0"/>
              <a:t>, de matrix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Figuur</a:t>
            </a:r>
            <a:r>
              <a:rPr lang="en-US" dirty="0" smtClean="0"/>
              <a:t> </a:t>
            </a:r>
            <a:r>
              <a:rPr lang="en-US" dirty="0" err="1" smtClean="0"/>
              <a:t>krijg</a:t>
            </a:r>
            <a:r>
              <a:rPr lang="en-US" dirty="0" smtClean="0"/>
              <a:t> je op het </a:t>
            </a:r>
            <a:r>
              <a:rPr lang="en-US" dirty="0" err="1" smtClean="0"/>
              <a:t>examen</a:t>
            </a:r>
            <a:r>
              <a:rPr lang="en-US" dirty="0" smtClean="0"/>
              <a:t>, </a:t>
            </a:r>
            <a:r>
              <a:rPr lang="en-US" dirty="0" err="1" smtClean="0"/>
              <a:t>moest</a:t>
            </a:r>
            <a:r>
              <a:rPr lang="en-US" dirty="0" smtClean="0"/>
              <a:t> je DES </a:t>
            </a:r>
            <a:r>
              <a:rPr lang="en-US" dirty="0" err="1" smtClean="0"/>
              <a:t>moeten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02A55-DC6B-4257-A8EA-792B08569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“play” originally appeared on </a:t>
            </a:r>
            <a:r>
              <a:rPr lang="en-US" dirty="0" err="1" smtClean="0"/>
              <a:t>Moserware</a:t>
            </a:r>
            <a:r>
              <a:rPr lang="en-US" dirty="0" smtClean="0"/>
              <a:t> on September 22, 2009 at </a:t>
            </a:r>
            <a:br>
              <a:rPr lang="en-US" dirty="0" smtClean="0"/>
            </a:br>
            <a:r>
              <a:rPr lang="en-US" dirty="0" smtClean="0"/>
              <a:t>http://www.moserware.com/2009/09/stick-figure-guide-to-advanced.html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51876-8074-46DA-AE2C-19A95A566A1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6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2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1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6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1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1/22/2016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5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://www.moserw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/3.0/u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>
                <a:solidFill>
                  <a:srgbClr val="0070C0"/>
                </a:solidFill>
              </a:rPr>
              <a:t>Secret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err="1" smtClean="0">
                <a:solidFill>
                  <a:srgbClr val="0070C0"/>
                </a:solidFill>
              </a:rPr>
              <a:t>Key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smtClean="0"/>
              <a:t>Cryptografie</a:t>
            </a:r>
            <a:br>
              <a:rPr lang="nl-BE" dirty="0" smtClean="0"/>
            </a:br>
            <a:r>
              <a:rPr lang="nl-BE" dirty="0" smtClean="0"/>
              <a:t>(Symmetrische Cryptografie)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Cryptografie</a:t>
            </a:r>
            <a:endParaRPr lang="en-US" dirty="0"/>
          </a:p>
        </p:txBody>
      </p:sp>
      <p:pic>
        <p:nvPicPr>
          <p:cNvPr id="4" name="Picture 2" descr="E:\Dropbox\PXL-IT Team\stijlgidsen\PXL\sjablonen\logo_pxl_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54092"/>
            <a:ext cx="1474470" cy="9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fc05.deviantart.net/fs43/f/2009/082/8/2/Secret_Key_Logo_by_kiran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7" y="4729162"/>
            <a:ext cx="3414713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DES - Subsleutels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434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16 subsleutels van 48bits worden gemaakt van K die 64bits is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Herinner dat van die </a:t>
            </a:r>
            <a:r>
              <a:rPr lang="nl-BE" dirty="0" smtClean="0">
                <a:solidFill>
                  <a:srgbClr val="0070C0"/>
                </a:solidFill>
              </a:rPr>
              <a:t>64bits, 8 controle bits </a:t>
            </a:r>
            <a:r>
              <a:rPr lang="nl-BE" dirty="0" smtClean="0"/>
              <a:t>waren, dus </a:t>
            </a:r>
            <a:r>
              <a:rPr lang="nl-BE" b="1" dirty="0" smtClean="0">
                <a:solidFill>
                  <a:srgbClr val="00B050"/>
                </a:solidFill>
              </a:rPr>
              <a:t>K=56bits</a:t>
            </a:r>
            <a:r>
              <a:rPr lang="nl-BE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Hoe worden die 64-&gt;56bits omgezet?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Via PC-1 matrix  (zie nota’s)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Die 56bits worden weer gesplitst in 2 delen: linker en rechter, ieder 28bits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 C en D worden dan geshift naar links met 1 of 2 posities (afhankelijk van de ronde)</a:t>
            </a:r>
          </a:p>
          <a:p>
            <a:r>
              <a:rPr lang="nl-BE" dirty="0" smtClean="0"/>
              <a:t>	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9530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   28bits: (29,30,31,32,...,56) shift met 1 naar links geeft: (30,31,32,...,56,29)</a:t>
            </a:r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Na die shift worden C en D weer samengevoegd (28+28=56 bits)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Die 56bits worden dan door PC-2 matrix weer teruggebracht naar 48bits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0"/>
            <a:ext cx="3886200" cy="493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82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>
                <a:solidFill>
                  <a:srgbClr val="0070C0"/>
                </a:solidFill>
              </a:rPr>
              <a:t>Avalanche-effect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DES is zo goed dat een kleine verandering in X of K een </a:t>
            </a:r>
            <a:r>
              <a:rPr lang="nl-BE" dirty="0" smtClean="0">
                <a:solidFill>
                  <a:srgbClr val="00B050"/>
                </a:solidFill>
              </a:rPr>
              <a:t>cascade effect </a:t>
            </a:r>
            <a:r>
              <a:rPr lang="nl-BE" dirty="0" smtClean="0"/>
              <a:t>genereert en voor een totaal andere Y zorgt </a:t>
            </a:r>
            <a:r>
              <a:rPr lang="nl-BE" sz="1700" dirty="0" smtClean="0"/>
              <a:t>(door de 16 iteraties wordt kleine fout iets groter, nog groter, nog groter, en dat 16x)</a:t>
            </a:r>
          </a:p>
          <a:p>
            <a:r>
              <a:rPr lang="nl-BE" dirty="0" smtClean="0">
                <a:solidFill>
                  <a:srgbClr val="0070C0"/>
                </a:solidFill>
              </a:rPr>
              <a:t>Zwakke sleutels (</a:t>
            </a:r>
            <a:r>
              <a:rPr lang="nl-BE" dirty="0" err="1" smtClean="0">
                <a:solidFill>
                  <a:srgbClr val="0070C0"/>
                </a:solidFill>
              </a:rPr>
              <a:t>weak</a:t>
            </a:r>
            <a:r>
              <a:rPr lang="nl-BE" dirty="0" smtClean="0">
                <a:solidFill>
                  <a:srgbClr val="0070C0"/>
                </a:solidFill>
              </a:rPr>
              <a:t> </a:t>
            </a:r>
            <a:r>
              <a:rPr lang="nl-BE" dirty="0" err="1" smtClean="0">
                <a:solidFill>
                  <a:srgbClr val="0070C0"/>
                </a:solidFill>
              </a:rPr>
              <a:t>keys</a:t>
            </a:r>
            <a:r>
              <a:rPr lang="nl-BE" dirty="0" smtClean="0">
                <a:solidFill>
                  <a:srgbClr val="0070C0"/>
                </a:solidFill>
              </a:rPr>
              <a:t>)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Als C allemaal 1’en is en D allemaal 0’en of omgekeerd </a:t>
            </a:r>
            <a:r>
              <a:rPr lang="nl-BE" dirty="0" smtClean="0">
                <a:sym typeface="Wingdings" pitchFamily="2" charset="2"/>
              </a:rPr>
              <a:t></a:t>
            </a:r>
            <a:r>
              <a:rPr lang="nl-BE" dirty="0" smtClean="0">
                <a:solidFill>
                  <a:srgbClr val="00B050"/>
                </a:solidFill>
              </a:rPr>
              <a:t>shift levert niets op want blijft idem</a:t>
            </a:r>
          </a:p>
          <a:p>
            <a:pPr lvl="2"/>
            <a:r>
              <a:rPr lang="nl-BE" dirty="0" smtClean="0"/>
              <a:t>Subsleutels blijven dan hetzelfde: E(X,K) = D(X,K)</a:t>
            </a:r>
          </a:p>
          <a:p>
            <a:pPr lvl="2"/>
            <a:r>
              <a:rPr lang="nl-BE" dirty="0" smtClean="0"/>
              <a:t>2 X vercijfering tekst geeft dus diezelfde tekst als resultaat</a:t>
            </a:r>
          </a:p>
          <a:p>
            <a:pPr lvl="2"/>
            <a:r>
              <a:rPr lang="nl-BE" dirty="0" smtClean="0"/>
              <a:t>Die sleutels zijn wel gekend, dus men gebruikt die niet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 smtClean="0"/>
              <a:t>Brute force attack op DES : </a:t>
            </a:r>
            <a:r>
              <a:rPr lang="nl-BE" dirty="0" smtClean="0">
                <a:solidFill>
                  <a:srgbClr val="00B050"/>
                </a:solidFill>
              </a:rPr>
              <a:t>2</a:t>
            </a:r>
            <a:r>
              <a:rPr lang="nl-BE" baseline="30000" dirty="0" smtClean="0">
                <a:solidFill>
                  <a:srgbClr val="00B050"/>
                </a:solidFill>
              </a:rPr>
              <a:t>56</a:t>
            </a:r>
            <a:r>
              <a:rPr lang="nl-BE" baseline="30000" dirty="0" smtClean="0"/>
              <a:t> </a:t>
            </a:r>
            <a:r>
              <a:rPr lang="nl-BE" dirty="0" smtClean="0"/>
              <a:t>= doenbaar!</a:t>
            </a:r>
          </a:p>
          <a:p>
            <a:pPr lvl="1"/>
            <a:r>
              <a:rPr lang="nl-BE" dirty="0" smtClean="0"/>
              <a:t>Brute force: </a:t>
            </a:r>
            <a:r>
              <a:rPr lang="nl-BE" b="1" dirty="0" smtClean="0">
                <a:solidFill>
                  <a:srgbClr val="0070C0"/>
                </a:solidFill>
              </a:rPr>
              <a:t>alle</a:t>
            </a:r>
            <a:r>
              <a:rPr lang="nl-BE" dirty="0" smtClean="0"/>
              <a:t> mogelijkheden uittesten</a:t>
            </a:r>
          </a:p>
          <a:p>
            <a:r>
              <a:rPr lang="nl-BE" dirty="0" smtClean="0"/>
              <a:t>3DES : 3 X DES met verschillende sleutels</a:t>
            </a:r>
          </a:p>
          <a:p>
            <a:r>
              <a:rPr lang="nl-BE" dirty="0" smtClean="0"/>
              <a:t>Meestal: E(X,K1) – D(X’,K2) – E(X’’,K3)</a:t>
            </a:r>
          </a:p>
          <a:p>
            <a:pPr lvl="1"/>
            <a:r>
              <a:rPr lang="nl-BE" dirty="0" smtClean="0"/>
              <a:t>Is voor achterwaardse compatibiliteit met 1DES</a:t>
            </a:r>
          </a:p>
          <a:p>
            <a:pPr lvl="1"/>
            <a:r>
              <a:rPr lang="nl-BE" dirty="0" smtClean="0"/>
              <a:t>E: encryptie   , D:decryptie</a:t>
            </a:r>
          </a:p>
          <a:p>
            <a:pPr lvl="1"/>
            <a:r>
              <a:rPr lang="nl-BE" dirty="0" smtClean="0"/>
              <a:t>DES wordt in elektronische chips gemaakt</a:t>
            </a:r>
          </a:p>
          <a:p>
            <a:pPr lvl="2"/>
            <a:endParaRPr lang="nl-BE" dirty="0" smtClean="0"/>
          </a:p>
          <a:p>
            <a:pPr lvl="2"/>
            <a:r>
              <a:rPr lang="nl-BE" dirty="0" smtClean="0"/>
              <a:t>Dus voor 3DES kan men gemakkelijk dezelfde DES-chip gebruiken</a:t>
            </a:r>
          </a:p>
          <a:p>
            <a:r>
              <a:rPr lang="nl-BE" dirty="0" smtClean="0"/>
              <a:t>3DES: 3 X sleutel van 56bits = </a:t>
            </a:r>
            <a:r>
              <a:rPr lang="nl-BE" dirty="0" smtClean="0">
                <a:solidFill>
                  <a:srgbClr val="00B050"/>
                </a:solidFill>
              </a:rPr>
              <a:t>168bits</a:t>
            </a:r>
          </a:p>
          <a:p>
            <a:pPr lvl="1"/>
            <a:r>
              <a:rPr lang="nl-BE" dirty="0" smtClean="0"/>
              <a:t> = onkraakbaar!</a:t>
            </a:r>
          </a:p>
          <a:p>
            <a:pPr lvl="1">
              <a:buNone/>
            </a:pPr>
            <a:endParaRPr lang="nl-BE" dirty="0" smtClean="0"/>
          </a:p>
          <a:p>
            <a:endParaRPr lang="en-US" baseline="30000" dirty="0"/>
          </a:p>
        </p:txBody>
      </p:sp>
      <p:sp>
        <p:nvSpPr>
          <p:cNvPr id="4" name="Rechthoek 3"/>
          <p:cNvSpPr/>
          <p:nvPr/>
        </p:nvSpPr>
        <p:spPr>
          <a:xfrm>
            <a:off x="1981200" y="4495800"/>
            <a:ext cx="381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JL-OMLAAG 4"/>
          <p:cNvSpPr/>
          <p:nvPr/>
        </p:nvSpPr>
        <p:spPr>
          <a:xfrm>
            <a:off x="2743200" y="4495800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JL-OMLAAG 5"/>
          <p:cNvSpPr/>
          <p:nvPr/>
        </p:nvSpPr>
        <p:spPr>
          <a:xfrm rot="10800000">
            <a:off x="3422292" y="4491184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" name="PIJL-OMLAAG 6"/>
          <p:cNvSpPr/>
          <p:nvPr/>
        </p:nvSpPr>
        <p:spPr>
          <a:xfrm>
            <a:off x="4038600" y="4491184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JL-OMLAAG 7"/>
          <p:cNvSpPr/>
          <p:nvPr/>
        </p:nvSpPr>
        <p:spPr>
          <a:xfrm>
            <a:off x="2819400" y="3753308"/>
            <a:ext cx="152400" cy="3048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JL-OMLAAG 8"/>
          <p:cNvSpPr/>
          <p:nvPr/>
        </p:nvSpPr>
        <p:spPr>
          <a:xfrm rot="10800000">
            <a:off x="4876800" y="3753307"/>
            <a:ext cx="152400" cy="30480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680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AES </a:t>
            </a:r>
            <a:r>
              <a:rPr lang="nl-BE" sz="2800" dirty="0" smtClean="0"/>
              <a:t>(Advanced </a:t>
            </a:r>
            <a:r>
              <a:rPr lang="nl-BE" sz="2800" dirty="0" err="1" smtClean="0"/>
              <a:t>Encryption</a:t>
            </a:r>
            <a:r>
              <a:rPr lang="nl-BE" sz="2800" dirty="0" smtClean="0"/>
              <a:t> Standard)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smtClean="0"/>
              <a:t>Opvolger van DES – 2001</a:t>
            </a:r>
          </a:p>
          <a:p>
            <a:r>
              <a:rPr lang="nl-BE" dirty="0" smtClean="0"/>
              <a:t>Symmetrisch: dezelfde sleutel voor E en D</a:t>
            </a:r>
          </a:p>
          <a:p>
            <a:r>
              <a:rPr lang="nl-BE" dirty="0" smtClean="0"/>
              <a:t>Is eigenlijk </a:t>
            </a:r>
            <a:r>
              <a:rPr lang="nl-BE" dirty="0" smtClean="0">
                <a:solidFill>
                  <a:srgbClr val="0070C0"/>
                </a:solidFill>
              </a:rPr>
              <a:t>Rijndael</a:t>
            </a:r>
            <a:r>
              <a:rPr lang="nl-BE" dirty="0" smtClean="0"/>
              <a:t> (2 Vlaamse onderzoekers)</a:t>
            </a:r>
          </a:p>
          <a:p>
            <a:r>
              <a:rPr lang="nl-BE" dirty="0" smtClean="0"/>
              <a:t>Sleutels van 128/192/256bit – onkraakbaar</a:t>
            </a:r>
          </a:p>
          <a:p>
            <a:endParaRPr lang="nl-BE" dirty="0" smtClean="0"/>
          </a:p>
          <a:p>
            <a:r>
              <a:rPr lang="nl-BE" dirty="0" smtClean="0"/>
              <a:t>Op X (128bits) wordt eerst een XOR functie toegepast met een subkey (generatie sub niet kennen)</a:t>
            </a:r>
          </a:p>
          <a:p>
            <a:r>
              <a:rPr lang="nl-BE" dirty="0" smtClean="0"/>
              <a:t>Dan volgen meestal 10 rondes, inclusief een eindronde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AES – niet kennen</a:t>
            </a:r>
            <a:endParaRPr lang="en-US" dirty="0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19017" y="0"/>
            <a:ext cx="3724983" cy="4525962"/>
          </a:xfrm>
        </p:spPr>
      </p:pic>
      <p:sp>
        <p:nvSpPr>
          <p:cNvPr id="5" name="TextBox 4"/>
          <p:cNvSpPr txBox="1"/>
          <p:nvPr/>
        </p:nvSpPr>
        <p:spPr>
          <a:xfrm>
            <a:off x="609600" y="1600200"/>
            <a:ext cx="472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1 ronde bestaat uit 4 bewerkingen: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1 permutatie en 3 substituties</a:t>
            </a:r>
          </a:p>
          <a:p>
            <a:pPr lvl="1"/>
            <a:r>
              <a:rPr lang="nl-BE" dirty="0" smtClean="0"/>
              <a:t>Subst: vervanging door andere bytes</a:t>
            </a:r>
          </a:p>
          <a:p>
            <a:pPr lvl="1"/>
            <a:r>
              <a:rPr lang="nl-BE" dirty="0" smtClean="0"/>
              <a:t>Perm: verplaatsing van dezelfde bytes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Substitutie van de bytes: gebruikt een S-box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Shift rows: permutatie van de rijen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Mix columns: substitutie van de colommen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AddRoundKey: XOR met subsleutel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Eindronde is idem, maar zonder mixcolomns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42334"/>
            <a:ext cx="6096000" cy="241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23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AES - inverse</a:t>
            </a:r>
            <a:endParaRPr lang="en-US" dirty="0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447800"/>
            <a:ext cx="3699931" cy="4525963"/>
          </a:xfrm>
        </p:spPr>
      </p:pic>
      <p:sp>
        <p:nvSpPr>
          <p:cNvPr id="5" name="TextBox 4"/>
          <p:cNvSpPr txBox="1"/>
          <p:nvPr/>
        </p:nvSpPr>
        <p:spPr>
          <a:xfrm>
            <a:off x="762000" y="2133600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Bij decryptie: volgorde van bewerkingen is dezelfde, maar nu worden wel de inverse functies toegepast!</a:t>
            </a:r>
          </a:p>
          <a:p>
            <a:endParaRPr lang="nl-BE" dirty="0" smtClean="0"/>
          </a:p>
          <a:p>
            <a:r>
              <a:rPr lang="nl-BE" dirty="0" smtClean="0"/>
              <a:t>Verschil met DES : daar was de volgorde van </a:t>
            </a:r>
            <a:r>
              <a:rPr lang="nl-BE" dirty="0" err="1" smtClean="0"/>
              <a:t>keys</a:t>
            </a:r>
            <a:r>
              <a:rPr lang="nl-BE" dirty="0" smtClean="0"/>
              <a:t> omgedraaid, maar bewerkingen waren dezelfde!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[facebook+beard2.jpg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14800"/>
            <a:ext cx="1571625" cy="20955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43200" y="152400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Stick Figure Guide to the Advanced Encryption Standard (AES)</a:t>
            </a:r>
            <a:endParaRPr lang="en-US" sz="2800" dirty="0"/>
          </a:p>
        </p:txBody>
      </p:sp>
      <p:pic>
        <p:nvPicPr>
          <p:cNvPr id="79876" name="Picture 4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5943600"/>
            <a:ext cx="838200" cy="295275"/>
          </a:xfrm>
          <a:prstGeom prst="rect">
            <a:avLst/>
          </a:prstGeom>
          <a:noFill/>
        </p:spPr>
      </p:pic>
      <p:pic>
        <p:nvPicPr>
          <p:cNvPr id="11" name="Picture 10" descr="aes_intro_wave_110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-1"/>
            <a:ext cx="2514600" cy="6832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4199" y="621166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© Copyright 2009, Jeff Moser</a:t>
            </a:r>
            <a:br>
              <a:rPr lang="en-US" dirty="0" smtClean="0"/>
            </a:br>
            <a:r>
              <a:rPr lang="en-US" dirty="0" smtClean="0">
                <a:hlinkClick r:id="rId7"/>
              </a:rPr>
              <a:t>http://www.moserware.com/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288" y="2967335"/>
            <a:ext cx="763542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1: Once Upon a Time…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9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s_act_1_scene_01_intro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317" y="0"/>
            <a:ext cx="87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2_sa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rgbClr val="0070C0"/>
                </a:solidFill>
              </a:rPr>
              <a:t>Symmetric key cryptografie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846638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Data Encryption Standard (</a:t>
            </a:r>
            <a:r>
              <a:rPr lang="nl-BE" dirty="0" smtClean="0">
                <a:solidFill>
                  <a:srgbClr val="00B050"/>
                </a:solidFill>
              </a:rPr>
              <a:t>DES</a:t>
            </a:r>
            <a:r>
              <a:rPr lang="nl-BE" dirty="0" smtClean="0"/>
              <a:t>)</a:t>
            </a:r>
          </a:p>
          <a:p>
            <a:r>
              <a:rPr lang="nl-BE" dirty="0" smtClean="0">
                <a:solidFill>
                  <a:srgbClr val="00B050"/>
                </a:solidFill>
              </a:rPr>
              <a:t>3DES</a:t>
            </a:r>
          </a:p>
          <a:p>
            <a:r>
              <a:rPr lang="nl-BE" dirty="0" smtClean="0"/>
              <a:t>Advanced Encryption Standard (</a:t>
            </a:r>
            <a:r>
              <a:rPr lang="nl-BE" dirty="0" smtClean="0">
                <a:solidFill>
                  <a:srgbClr val="00B050"/>
                </a:solidFill>
              </a:rPr>
              <a:t>AES</a:t>
            </a:r>
            <a:r>
              <a:rPr lang="nl-BE" dirty="0" smtClean="0"/>
              <a:t>)</a:t>
            </a:r>
          </a:p>
          <a:p>
            <a:r>
              <a:rPr lang="nl-BE" dirty="0" smtClean="0"/>
              <a:t>International Data Encryption Algorithm (</a:t>
            </a:r>
            <a:r>
              <a:rPr lang="nl-BE" dirty="0" smtClean="0">
                <a:solidFill>
                  <a:srgbClr val="00B050"/>
                </a:solidFill>
              </a:rPr>
              <a:t>IDEA</a:t>
            </a:r>
            <a:r>
              <a:rPr lang="nl-BE" dirty="0" smtClean="0"/>
              <a:t>)</a:t>
            </a:r>
          </a:p>
          <a:p>
            <a:endParaRPr lang="nl-BE" dirty="0" smtClean="0"/>
          </a:p>
          <a:p>
            <a:r>
              <a:rPr lang="nl-BE" dirty="0" smtClean="0"/>
              <a:t>Dezelfde geheime sleutel, algorithme is publiek</a:t>
            </a:r>
          </a:p>
          <a:p>
            <a:r>
              <a:rPr lang="nl-BE" b="1" u="sng" dirty="0" smtClean="0">
                <a:solidFill>
                  <a:srgbClr val="00B050"/>
                </a:solidFill>
              </a:rPr>
              <a:t>Snel </a:t>
            </a:r>
            <a:r>
              <a:rPr lang="nl-BE" sz="2200" b="1" u="sng" dirty="0" smtClean="0">
                <a:solidFill>
                  <a:srgbClr val="00B050"/>
                </a:solidFill>
              </a:rPr>
              <a:t>(belangrijkste eigenschap)</a:t>
            </a:r>
          </a:p>
          <a:p>
            <a:r>
              <a:rPr lang="nl-BE" dirty="0" smtClean="0"/>
              <a:t>Geheimhouding sleutel moet door beide partijen gebeuren, dus </a:t>
            </a:r>
            <a:r>
              <a:rPr lang="nl-BE" dirty="0" smtClean="0">
                <a:solidFill>
                  <a:srgbClr val="0070C0"/>
                </a:solidFill>
              </a:rPr>
              <a:t>geen authenticatie en onweerlegbaarheid mogelijk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3_cinderella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4_start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316" y="0"/>
            <a:ext cx="87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es_act_1_scene_05_judg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6_nbs_decre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7_lucif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8_anoint_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09_des_rul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0_des_defeat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1_triple_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2_nist_decre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7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Oud : 1977 standaard in USA</a:t>
            </a:r>
          </a:p>
          <a:p>
            <a:r>
              <a:rPr lang="nl-BE" dirty="0" smtClean="0"/>
              <a:t>Tekst wordt omgezet in </a:t>
            </a:r>
            <a:r>
              <a:rPr lang="nl-BE" u="sng" dirty="0" smtClean="0">
                <a:solidFill>
                  <a:srgbClr val="0070C0"/>
                </a:solidFill>
              </a:rPr>
              <a:t>binaire waarde </a:t>
            </a:r>
            <a:r>
              <a:rPr lang="nl-BE" dirty="0" smtClean="0"/>
              <a:t>(0,1)</a:t>
            </a:r>
          </a:p>
          <a:p>
            <a:r>
              <a:rPr lang="nl-BE" dirty="0" smtClean="0"/>
              <a:t>Symmetrisch: </a:t>
            </a:r>
          </a:p>
          <a:p>
            <a:pPr lvl="1"/>
            <a:r>
              <a:rPr lang="nl-BE" dirty="0" smtClean="0"/>
              <a:t>encryptie en decryptie met zelfde sleutel</a:t>
            </a:r>
          </a:p>
          <a:p>
            <a:r>
              <a:rPr lang="nl-BE" dirty="0" smtClean="0"/>
              <a:t>Tekst wordt gesplitst in </a:t>
            </a:r>
            <a:r>
              <a:rPr lang="nl-BE" dirty="0" smtClean="0">
                <a:solidFill>
                  <a:srgbClr val="0070C0"/>
                </a:solidFill>
              </a:rPr>
              <a:t>blokken van 64bits</a:t>
            </a:r>
          </a:p>
          <a:p>
            <a:r>
              <a:rPr lang="nl-BE" dirty="0" smtClean="0"/>
              <a:t>Sleutel is </a:t>
            </a:r>
            <a:r>
              <a:rPr lang="nl-BE" dirty="0" smtClean="0">
                <a:solidFill>
                  <a:srgbClr val="0070C0"/>
                </a:solidFill>
              </a:rPr>
              <a:t>64bits</a:t>
            </a:r>
            <a:r>
              <a:rPr lang="nl-BE" dirty="0" smtClean="0"/>
              <a:t>, met 8 controlebits, dus eigenlijk is K: </a:t>
            </a:r>
            <a:r>
              <a:rPr lang="nl-BE" dirty="0" smtClean="0">
                <a:solidFill>
                  <a:srgbClr val="0070C0"/>
                </a:solidFill>
              </a:rPr>
              <a:t>56bits</a:t>
            </a:r>
          </a:p>
          <a:p>
            <a:r>
              <a:rPr lang="nl-BE" dirty="0" smtClean="0"/>
              <a:t>Decryptie = encryptie alleen wordt de volgorde van bewerkingen omgedraaid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3_rallie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4_rijndael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5_vot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6_w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7_intel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1_scene_18_crypto_quest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0867" y="2967335"/>
            <a:ext cx="570226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2: Crypto Basics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1_three_big_idea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2_confus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3_diffus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64 bit invoer wordt gesplitst in 2 X 32bits door een initiële permutatie (IP)</a:t>
            </a:r>
          </a:p>
          <a:p>
            <a:r>
              <a:rPr lang="nl-BE" dirty="0" smtClean="0"/>
              <a:t>Geeft een linker blok van 32bits, en een rechterblok van 32bits</a:t>
            </a:r>
          </a:p>
          <a:p>
            <a:r>
              <a:rPr lang="nl-BE" dirty="0" smtClean="0"/>
              <a:t>IP = permutatie met permutatie matrix</a:t>
            </a:r>
          </a:p>
          <a:p>
            <a:pPr lvl="2">
              <a:buNone/>
            </a:pPr>
            <a:r>
              <a:rPr lang="nl-BE" dirty="0" smtClean="0"/>
              <a:t>58 50 42 34 26 18 10 2</a:t>
            </a:r>
          </a:p>
          <a:p>
            <a:pPr lvl="2">
              <a:buNone/>
            </a:pPr>
            <a:r>
              <a:rPr lang="nl-BE" dirty="0" smtClean="0"/>
              <a:t>60 52 44 36 28 20 12 4</a:t>
            </a:r>
          </a:p>
          <a:p>
            <a:pPr lvl="2">
              <a:buNone/>
            </a:pPr>
            <a:r>
              <a:rPr lang="nl-BE" dirty="0" smtClean="0"/>
              <a:t>62 54 46 38 30 22 14 6</a:t>
            </a:r>
          </a:p>
          <a:p>
            <a:pPr lvl="2">
              <a:buNone/>
            </a:pPr>
            <a:r>
              <a:rPr lang="nl-BE" dirty="0" smtClean="0"/>
              <a:t>64 56 48 40 32 24 16 8</a:t>
            </a:r>
          </a:p>
          <a:p>
            <a:pPr lvl="2">
              <a:buNone/>
            </a:pPr>
            <a:r>
              <a:rPr lang="nl-BE" dirty="0" smtClean="0"/>
              <a:t>57 49 41 33 25 17   9 1</a:t>
            </a:r>
          </a:p>
          <a:p>
            <a:pPr lvl="2">
              <a:buNone/>
            </a:pPr>
            <a:r>
              <a:rPr lang="nl-BE" dirty="0" smtClean="0"/>
              <a:t>59 51 43 35 27 19 11 3</a:t>
            </a:r>
          </a:p>
          <a:p>
            <a:pPr lvl="2">
              <a:buNone/>
            </a:pPr>
            <a:r>
              <a:rPr lang="nl-BE" dirty="0" smtClean="0"/>
              <a:t>61 53 45 37 29 21 13 5</a:t>
            </a:r>
          </a:p>
          <a:p>
            <a:pPr lvl="2">
              <a:buNone/>
            </a:pPr>
            <a:r>
              <a:rPr lang="nl-BE" dirty="0" smtClean="0"/>
              <a:t>63 55 47 39 31 23 15 7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1219200" y="4648200"/>
            <a:ext cx="2743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05400" y="36576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Even posities van boven = L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Oneven posities van onder =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4_key_secrecy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2_scene_05_aes_details_questio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5092" y="2967335"/>
            <a:ext cx="387381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3: Details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1_sign_thi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2_agreemen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7203" y="38100"/>
            <a:ext cx="5309595" cy="67818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24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3_state_matrix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4_initial_rou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3_scene_05_xor_tribu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948" y="0"/>
            <a:ext cx="876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6_key_expansion_part_1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7_key_expansion_part_2a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       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676400"/>
            <a:ext cx="37731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70C0"/>
                </a:solidFill>
              </a:rPr>
              <a:t>16 iteraties </a:t>
            </a:r>
            <a:r>
              <a:rPr lang="nl-BE" dirty="0" smtClean="0"/>
              <a:t>met 16 subsleutels</a:t>
            </a:r>
          </a:p>
          <a:p>
            <a:r>
              <a:rPr lang="nl-BE" dirty="0" smtClean="0"/>
              <a:t>   afgeleid van K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iteratie: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L’ = R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R’ = L </a:t>
            </a:r>
            <a:r>
              <a:rPr lang="nl-BE" dirty="0" smtClean="0">
                <a:solidFill>
                  <a:srgbClr val="0070C0"/>
                </a:solidFill>
              </a:rPr>
              <a:t>XOR</a:t>
            </a:r>
            <a:r>
              <a:rPr lang="nl-BE" dirty="0" smtClean="0"/>
              <a:t> f(R,Ki)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op het einde een inverse IP, met</a:t>
            </a:r>
          </a:p>
          <a:p>
            <a:r>
              <a:rPr lang="nl-BE" dirty="0" smtClean="0"/>
              <a:t>  een iets andere IP matrix </a:t>
            </a:r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bij iteratie 16 wordt er niet meer geswitched van kant!</a:t>
            </a:r>
          </a:p>
          <a:p>
            <a:pPr lvl="1">
              <a:buFont typeface="Arial" pitchFamily="34" charset="0"/>
              <a:buChar char="•"/>
            </a:pPr>
            <a:r>
              <a:rPr lang="nl-BE" dirty="0"/>
              <a:t> </a:t>
            </a:r>
            <a:r>
              <a:rPr lang="nl-BE" dirty="0" smtClean="0"/>
              <a:t>is om de symmetrie te bewaren, zodat voor </a:t>
            </a:r>
            <a:r>
              <a:rPr lang="nl-BE" dirty="0" err="1" smtClean="0"/>
              <a:t>decryptie</a:t>
            </a:r>
            <a:r>
              <a:rPr lang="nl-BE" dirty="0" smtClean="0"/>
              <a:t> met K16 kan gestart worden, dan K15,…</a:t>
            </a:r>
          </a:p>
          <a:p>
            <a:endParaRPr lang="nl-BE" dirty="0" smtClean="0"/>
          </a:p>
          <a:p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70C0"/>
                </a:solidFill>
              </a:rPr>
              <a:t>f(R,Ki): de kracht van DES!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8600"/>
            <a:ext cx="4495800" cy="63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73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8_key_expansion_part_2b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09_key_expansion_part_3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0_intermediate_round_star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1_substitute_byt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2_shift_row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3_mix_colum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246" y="0"/>
            <a:ext cx="875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4_add_round_key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5_final_rou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6_more_rounds_the_merri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7_tradeoff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800600" y="1752600"/>
            <a:ext cx="4176929" cy="4022725"/>
          </a:xfrm>
        </p:spPr>
      </p:pic>
      <p:sp>
        <p:nvSpPr>
          <p:cNvPr id="5" name="TextBox 4"/>
          <p:cNvSpPr txBox="1"/>
          <p:nvPr/>
        </p:nvSpPr>
        <p:spPr>
          <a:xfrm>
            <a:off x="762000" y="1752600"/>
            <a:ext cx="396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Voor iedere iteratie wordt er een subkey gemaakt van K = 48bits!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Om R te kunnen XOR met Ki moet R eerst groter gemaakt worden</a:t>
            </a:r>
          </a:p>
          <a:p>
            <a:pPr lvl="2"/>
            <a:r>
              <a:rPr lang="nl-BE" dirty="0" smtClean="0"/>
              <a:t>Van 32bits -&gt; 48bits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Expansie, ook door een matrix</a:t>
            </a:r>
          </a:p>
          <a:p>
            <a:pPr>
              <a:buFont typeface="Arial" pitchFamily="34" charset="0"/>
              <a:buChar char="•"/>
            </a:pPr>
            <a:endParaRPr lang="nl-BE" dirty="0" smtClean="0"/>
          </a:p>
          <a:p>
            <a:r>
              <a:rPr lang="nl-BE" dirty="0" smtClean="0"/>
              <a:t>32 </a:t>
            </a:r>
            <a:r>
              <a:rPr lang="nl-BE" dirty="0" smtClean="0">
                <a:solidFill>
                  <a:srgbClr val="0070C0"/>
                </a:solidFill>
              </a:rPr>
              <a:t>1</a:t>
            </a:r>
            <a:r>
              <a:rPr lang="nl-BE" dirty="0" smtClean="0"/>
              <a:t>  2    3    </a:t>
            </a:r>
            <a:r>
              <a:rPr lang="nl-BE" dirty="0" smtClean="0">
                <a:solidFill>
                  <a:srgbClr val="00B050"/>
                </a:solidFill>
              </a:rPr>
              <a:t>4</a:t>
            </a:r>
            <a:r>
              <a:rPr lang="nl-BE" dirty="0" smtClean="0"/>
              <a:t>   </a:t>
            </a:r>
            <a:r>
              <a:rPr lang="nl-BE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</a:p>
          <a:p>
            <a:r>
              <a:rPr lang="nl-BE" dirty="0" smtClean="0">
                <a:solidFill>
                  <a:srgbClr val="00B050"/>
                </a:solidFill>
              </a:rPr>
              <a:t>4</a:t>
            </a:r>
            <a:r>
              <a:rPr lang="nl-BE" dirty="0" smtClean="0"/>
              <a:t>    </a:t>
            </a:r>
            <a:r>
              <a:rPr lang="nl-BE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nl-BE" dirty="0" smtClean="0"/>
              <a:t>  6    7    </a:t>
            </a:r>
            <a:r>
              <a:rPr lang="nl-BE" dirty="0" smtClean="0">
                <a:solidFill>
                  <a:srgbClr val="FF0000"/>
                </a:solidFill>
              </a:rPr>
              <a:t>8</a:t>
            </a:r>
            <a:r>
              <a:rPr lang="nl-BE" dirty="0" smtClean="0"/>
              <a:t>   </a:t>
            </a:r>
            <a:r>
              <a:rPr lang="nl-B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  <a:p>
            <a:r>
              <a:rPr lang="nl-BE" dirty="0" smtClean="0">
                <a:solidFill>
                  <a:srgbClr val="FF0000"/>
                </a:solidFill>
              </a:rPr>
              <a:t>8</a:t>
            </a:r>
            <a:r>
              <a:rPr lang="nl-BE" dirty="0" smtClean="0"/>
              <a:t>    </a:t>
            </a:r>
            <a:r>
              <a:rPr lang="nl-B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nl-BE" dirty="0" smtClean="0"/>
              <a:t>  10  11 12 13</a:t>
            </a:r>
          </a:p>
          <a:p>
            <a:r>
              <a:rPr lang="nl-BE" dirty="0" smtClean="0"/>
              <a:t>12 13 14 15 16 17</a:t>
            </a:r>
          </a:p>
          <a:p>
            <a:r>
              <a:rPr lang="nl-BE" dirty="0" smtClean="0"/>
              <a:t>16 17 18 19 20 21</a:t>
            </a:r>
          </a:p>
          <a:p>
            <a:r>
              <a:rPr lang="nl-BE" dirty="0" smtClean="0"/>
              <a:t>20 21 22 23 </a:t>
            </a:r>
            <a:r>
              <a:rPr lang="nl-BE" dirty="0" smtClean="0">
                <a:solidFill>
                  <a:srgbClr val="00B0F0"/>
                </a:solidFill>
              </a:rPr>
              <a:t>24</a:t>
            </a:r>
            <a:r>
              <a:rPr lang="nl-BE" dirty="0" smtClean="0"/>
              <a:t> 25 </a:t>
            </a:r>
          </a:p>
          <a:p>
            <a:r>
              <a:rPr lang="nl-BE" dirty="0" smtClean="0">
                <a:solidFill>
                  <a:srgbClr val="00B0F0"/>
                </a:solidFill>
              </a:rPr>
              <a:t>24</a:t>
            </a:r>
            <a:r>
              <a:rPr lang="nl-BE" dirty="0" smtClean="0"/>
              <a:t> 25 26 27 </a:t>
            </a:r>
            <a:r>
              <a:rPr lang="nl-BE" dirty="0" smtClean="0">
                <a:solidFill>
                  <a:srgbClr val="7030A0"/>
                </a:solidFill>
              </a:rPr>
              <a:t>28</a:t>
            </a:r>
            <a:r>
              <a:rPr lang="nl-BE" dirty="0" smtClean="0"/>
              <a:t> 29</a:t>
            </a:r>
          </a:p>
          <a:p>
            <a:r>
              <a:rPr lang="nl-BE" dirty="0" smtClean="0">
                <a:solidFill>
                  <a:srgbClr val="7030A0"/>
                </a:solidFill>
              </a:rPr>
              <a:t>28</a:t>
            </a:r>
            <a:r>
              <a:rPr lang="nl-BE" dirty="0" smtClean="0"/>
              <a:t> 29 30 31 32 </a:t>
            </a:r>
            <a:r>
              <a:rPr lang="nl-BE" dirty="0" smtClean="0">
                <a:solidFill>
                  <a:srgbClr val="0070C0"/>
                </a:solidFill>
              </a:rPr>
              <a:t>1</a:t>
            </a:r>
            <a:r>
              <a:rPr lang="nl-BE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850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8_security_margin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19_in_pictur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0_decrypting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1_mod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2_questions_what_really_happe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3_scene_23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1173" y="2967335"/>
            <a:ext cx="370165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dirty="0" smtClean="0">
                <a:solidFill>
                  <a:srgbClr val="0070C0"/>
                </a:solidFill>
              </a:rPr>
              <a:t>Act 4: Math!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1_algebra_clas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2_reviewing_the_basic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3_algebra_coefficient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  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41797" y="228600"/>
            <a:ext cx="3702203" cy="3565525"/>
          </a:xfrm>
        </p:spPr>
      </p:pic>
      <p:sp>
        <p:nvSpPr>
          <p:cNvPr id="5" name="TextBox 4"/>
          <p:cNvSpPr txBox="1"/>
          <p:nvPr/>
        </p:nvSpPr>
        <p:spPr>
          <a:xfrm>
            <a:off x="533400" y="1752600"/>
            <a:ext cx="838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Na expansie kan XOR met subkey van 48bits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= 48bits -&gt; verdelen over 8 S-boxen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Iedere </a:t>
            </a:r>
            <a:r>
              <a:rPr lang="nl-BE" dirty="0" smtClean="0">
                <a:solidFill>
                  <a:srgbClr val="0070C0"/>
                </a:solidFill>
              </a:rPr>
              <a:t>S-box krijgt dus 6bits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S box neemt die </a:t>
            </a:r>
            <a:r>
              <a:rPr lang="nl-BE" dirty="0" smtClean="0">
                <a:solidFill>
                  <a:srgbClr val="0070C0"/>
                </a:solidFill>
              </a:rPr>
              <a:t>6bits en vormt die om tot 4bits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Omvorming in S-box: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D.m.v. S-box tabellen (zijn 8 verschillende)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 Gebruik tabellen:</a:t>
            </a:r>
          </a:p>
          <a:p>
            <a:pPr lvl="2">
              <a:buFont typeface="Arial" pitchFamily="34" charset="0"/>
              <a:buChar char="•"/>
            </a:pPr>
            <a:r>
              <a:rPr lang="nl-BE" dirty="0" smtClean="0"/>
              <a:t> Neem </a:t>
            </a:r>
            <a:r>
              <a:rPr lang="nl-BE" dirty="0" smtClean="0">
                <a:solidFill>
                  <a:srgbClr val="00B050"/>
                </a:solidFill>
              </a:rPr>
              <a:t>eerste en laatste bit </a:t>
            </a:r>
            <a:r>
              <a:rPr lang="nl-BE" dirty="0" smtClean="0"/>
              <a:t>van de 6 inputbits -&gt; geeft nummer van rij aan</a:t>
            </a:r>
          </a:p>
          <a:p>
            <a:pPr lvl="2">
              <a:buFont typeface="Arial" pitchFamily="34" charset="0"/>
              <a:buChar char="•"/>
            </a:pPr>
            <a:r>
              <a:rPr lang="nl-BE" dirty="0" smtClean="0"/>
              <a:t> </a:t>
            </a:r>
            <a:r>
              <a:rPr lang="nl-BE" dirty="0" smtClean="0">
                <a:solidFill>
                  <a:srgbClr val="00B050"/>
                </a:solidFill>
              </a:rPr>
              <a:t>Middenste 4 bits </a:t>
            </a:r>
            <a:r>
              <a:rPr lang="nl-BE" dirty="0" smtClean="0"/>
              <a:t>geeft kolom aan</a:t>
            </a:r>
          </a:p>
          <a:p>
            <a:pPr lvl="2"/>
            <a:endParaRPr lang="nl-BE" dirty="0" smtClean="0"/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Vb: input S-box: (011011)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Rij: (0 1)-binair getal, is dus in decimale cijfers 1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Kolom: (1 1 0 1), decimaal is dit 13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van rij 1 en kolom 13 is 5 </a:t>
            </a:r>
          </a:p>
          <a:p>
            <a:r>
              <a:rPr lang="nl-BE" dirty="0" smtClean="0"/>
              <a:t>			       (voor S1)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5 in binair = 0101 = output van S1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8800" y="571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5337896"/>
            <a:ext cx="4267200" cy="15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4_remember_multiplication_grow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5_cant_go_bigger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6_clock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7_clock_math_polynomial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8_divide_by_mx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09_logarithm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0_using_logarithm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1_polynomial_as_byt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12_byte_operation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3_byte_inverse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 – F(r,k)</a:t>
            </a:r>
            <a:endParaRPr lang="en-US" dirty="0"/>
          </a:p>
        </p:txBody>
      </p:sp>
      <p:pic>
        <p:nvPicPr>
          <p:cNvPr id="4" name="Content Placeholder 3" descr="623px-Data_Encryption_Standard_InfoBox_Diagr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19800" y="304800"/>
            <a:ext cx="2910993" cy="2803525"/>
          </a:xfrm>
        </p:spPr>
      </p:pic>
      <p:sp>
        <p:nvSpPr>
          <p:cNvPr id="5" name="TextBox 4"/>
          <p:cNvSpPr txBox="1"/>
          <p:nvPr/>
        </p:nvSpPr>
        <p:spPr>
          <a:xfrm>
            <a:off x="762000" y="1752600"/>
            <a:ext cx="64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Output van S1 = 4bits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Voor de 8 S-boxen krijgen we dan 32 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32bits hadden we immers nodig om te kunnen</a:t>
            </a:r>
          </a:p>
          <a:p>
            <a:r>
              <a:rPr lang="nl-BE" dirty="0" smtClean="0"/>
              <a:t>	XOR-en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Het 32bits resultaat wordt dan nog eens gepermuteerd</a:t>
            </a:r>
          </a:p>
          <a:p>
            <a:r>
              <a:rPr lang="nl-BE" dirty="0" smtClean="0"/>
              <a:t>   door een permutatie-matrix (</a:t>
            </a:r>
            <a:r>
              <a:rPr lang="nl-BE" dirty="0" smtClean="0">
                <a:solidFill>
                  <a:srgbClr val="00B050"/>
                </a:solidFill>
              </a:rPr>
              <a:t>= transpositie</a:t>
            </a:r>
            <a:r>
              <a:rPr lang="nl-BE" dirty="0" smtClean="0"/>
              <a:t>):</a:t>
            </a:r>
          </a:p>
          <a:p>
            <a:endParaRPr lang="nl-BE" dirty="0" smtClean="0"/>
          </a:p>
          <a:p>
            <a:r>
              <a:rPr lang="nl-BE" dirty="0" smtClean="0"/>
              <a:t>16  7   20 21</a:t>
            </a:r>
          </a:p>
          <a:p>
            <a:r>
              <a:rPr lang="nl-BE" dirty="0" smtClean="0"/>
              <a:t>29 12 28 17		Transpositie: van plaats verwisselen, </a:t>
            </a:r>
          </a:p>
          <a:p>
            <a:r>
              <a:rPr lang="nl-BE" dirty="0" smtClean="0"/>
              <a:t>1   15  23 26		                        door elkaar schudden</a:t>
            </a:r>
          </a:p>
          <a:p>
            <a:r>
              <a:rPr lang="nl-BE" dirty="0" smtClean="0"/>
              <a:t>5   18  31 10</a:t>
            </a:r>
          </a:p>
          <a:p>
            <a:r>
              <a:rPr lang="nl-BE" dirty="0" smtClean="0"/>
              <a:t>2     8  24 14</a:t>
            </a:r>
          </a:p>
          <a:p>
            <a:r>
              <a:rPr lang="nl-BE" dirty="0" smtClean="0"/>
              <a:t>32 27   3    9</a:t>
            </a:r>
          </a:p>
          <a:p>
            <a:r>
              <a:rPr lang="nl-BE" dirty="0" smtClean="0"/>
              <a:t>19 13 30   6</a:t>
            </a:r>
          </a:p>
          <a:p>
            <a:r>
              <a:rPr lang="nl-BE" dirty="0" smtClean="0"/>
              <a:t>22 11 4   25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4_sbox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5_round_constants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16_mix_columns_math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7_crib_sheet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8_got_it_now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19_so_much_more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164" y="0"/>
            <a:ext cx="876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s_act_4_scene_20_gotta_go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s_act_4_scene_21_the_end_1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070" y="0"/>
            <a:ext cx="8771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 </a:t>
            </a:r>
            <a:r>
              <a:rPr lang="nl-BE" sz="3200" dirty="0" smtClean="0"/>
              <a:t>– niet kennen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IDEA: 1990, vergelijkbaar met DES</a:t>
            </a:r>
          </a:p>
          <a:p>
            <a:r>
              <a:rPr lang="nl-BE" dirty="0" smtClean="0"/>
              <a:t>Symmetrisch algorithme: dezelfde sleutel</a:t>
            </a:r>
          </a:p>
          <a:p>
            <a:r>
              <a:rPr lang="nl-BE" dirty="0" smtClean="0"/>
              <a:t>Blokken van 64bits data(X), encryptie met K van 128bits (DES was K maar 56bits!)</a:t>
            </a:r>
          </a:p>
          <a:p>
            <a:r>
              <a:rPr lang="nl-BE" dirty="0" smtClean="0"/>
              <a:t>Gebruikt bij PGP (Pretty Good Privacy) – e-mail</a:t>
            </a:r>
          </a:p>
          <a:p>
            <a:r>
              <a:rPr lang="nl-BE" dirty="0" smtClean="0"/>
              <a:t>Redelijk veilig</a:t>
            </a:r>
          </a:p>
          <a:p>
            <a:r>
              <a:rPr lang="nl-BE" dirty="0" smtClean="0"/>
              <a:t>Decryptie = encryptie, maar nu worden de subsleutels op een andere manier berekend uit de hoofdsleutel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</a:t>
            </a:r>
            <a:endParaRPr lang="en-US" dirty="0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24132" y="1524000"/>
            <a:ext cx="3319868" cy="4525962"/>
          </a:xfrm>
        </p:spPr>
      </p:pic>
      <p:sp>
        <p:nvSpPr>
          <p:cNvPr id="5" name="TextBox 4"/>
          <p:cNvSpPr txBox="1"/>
          <p:nvPr/>
        </p:nvSpPr>
        <p:spPr>
          <a:xfrm>
            <a:off x="762000" y="1600200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dirty="0" smtClean="0"/>
              <a:t> Zoals bij DES: 64bits door 8 iteraties (DES wel 16 iteraties), en een transformatie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Gebruikt XOR, mod2</a:t>
            </a:r>
            <a:r>
              <a:rPr lang="nl-BE" baseline="30000" dirty="0" smtClean="0"/>
              <a:t>16</a:t>
            </a:r>
            <a:r>
              <a:rPr lang="nl-BE" dirty="0" smtClean="0"/>
              <a:t> optelling, mod2</a:t>
            </a:r>
            <a:r>
              <a:rPr lang="nl-BE" baseline="30000" dirty="0" smtClean="0"/>
              <a:t>16</a:t>
            </a:r>
            <a:r>
              <a:rPr lang="nl-BE" dirty="0" smtClean="0"/>
              <a:t>+1vermenigvuldiging (niet weten wat het is)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DES gebruikte alleen XOR, daardoor is IDEA veel beter dan DES (+grotere sleutel)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64 bits worden gesplitst in 4 X 16bits blokken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resultaat van een iteratie en een transformatie is ook 4 X 16bits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Iteratieronde gebruikt 6 subsleutels, transformatieronde slechts 4 subsleutels</a:t>
            </a:r>
          </a:p>
          <a:p>
            <a:pPr>
              <a:buFont typeface="Arial" pitchFamily="34" charset="0"/>
              <a:buChar char="•"/>
            </a:pPr>
            <a:r>
              <a:rPr lang="nl-BE" dirty="0" smtClean="0"/>
              <a:t> Totaal aantal subsleutels: 8 X 6 + 4 = 52 subK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 smtClean="0"/>
              <a:t>           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554162"/>
            <a:ext cx="4343400" cy="4525963"/>
          </a:xfrm>
        </p:spPr>
        <p:txBody>
          <a:bodyPr/>
          <a:lstStyle/>
          <a:p>
            <a:r>
              <a:rPr lang="nl-BE" dirty="0" smtClean="0"/>
              <a:t>Decryptie = idem als encryptie (pas op met volgorde sleutels)</a:t>
            </a:r>
          </a:p>
          <a:p>
            <a:endParaRPr lang="nl-BE" dirty="0" smtClean="0"/>
          </a:p>
          <a:p>
            <a:r>
              <a:rPr lang="nl-BE" sz="2000" dirty="0" smtClean="0"/>
              <a:t>Input = ge-encrypteerde data</a:t>
            </a:r>
          </a:p>
          <a:p>
            <a:r>
              <a:rPr lang="nl-BE" sz="2000" dirty="0" smtClean="0"/>
              <a:t>Volgt zelfde schema met IP; maar</a:t>
            </a:r>
          </a:p>
          <a:p>
            <a:r>
              <a:rPr lang="nl-BE" sz="2000" b="1" dirty="0" smtClean="0">
                <a:solidFill>
                  <a:srgbClr val="0070C0"/>
                </a:solidFill>
              </a:rPr>
              <a:t>Ipv K1 eerst toe te passen, past men eerst K16 toe, dan K15,...,K1</a:t>
            </a:r>
          </a:p>
          <a:p>
            <a:r>
              <a:rPr lang="nl-BE" sz="2000" dirty="0" smtClean="0"/>
              <a:t>Daarna dezelfde IP-1</a:t>
            </a:r>
            <a:endParaRPr lang="nl-BE" sz="2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85263"/>
            <a:ext cx="4724400" cy="667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33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IDEA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229666"/>
            <a:ext cx="5138305" cy="562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35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1315</Words>
  <Application>Microsoft Office PowerPoint</Application>
  <PresentationFormat>Diavoorstelling (4:3)</PresentationFormat>
  <Paragraphs>187</Paragraphs>
  <Slides>90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90</vt:i4>
      </vt:variant>
    </vt:vector>
  </HeadingPairs>
  <TitlesOfParts>
    <vt:vector size="94" baseType="lpstr">
      <vt:lpstr>Arial</vt:lpstr>
      <vt:lpstr>Calibri</vt:lpstr>
      <vt:lpstr>Wingdings</vt:lpstr>
      <vt:lpstr>Kantoorthema</vt:lpstr>
      <vt:lpstr>Secret Key Cryptografie (Symmetrische Cryptografie)</vt:lpstr>
      <vt:lpstr>Symmetric key cryptografie</vt:lpstr>
      <vt:lpstr>DES</vt:lpstr>
      <vt:lpstr>DES</vt:lpstr>
      <vt:lpstr>                  DES</vt:lpstr>
      <vt:lpstr>DES – f(R,k)</vt:lpstr>
      <vt:lpstr>             DES – F(r,k)</vt:lpstr>
      <vt:lpstr>DES – F(r,k)</vt:lpstr>
      <vt:lpstr>           DES</vt:lpstr>
      <vt:lpstr>    DES - Subsleutels</vt:lpstr>
      <vt:lpstr>DES</vt:lpstr>
      <vt:lpstr>3DES</vt:lpstr>
      <vt:lpstr>AES (Advanced Encryption Standard)</vt:lpstr>
      <vt:lpstr>     AES – niet kennen</vt:lpstr>
      <vt:lpstr>AES - inverse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IDEA – niet kennen</vt:lpstr>
      <vt:lpstr>IDEA</vt:lpstr>
      <vt:lpstr>IDEA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Technische aspecten van internetapplicaties en services</dc:title>
  <dc:creator/>
  <cp:lastModifiedBy>Bram Heyns</cp:lastModifiedBy>
  <cp:revision>119</cp:revision>
  <dcterms:created xsi:type="dcterms:W3CDTF">2006-08-16T00:00:00Z</dcterms:created>
  <dcterms:modified xsi:type="dcterms:W3CDTF">2016-01-22T10:03:35Z</dcterms:modified>
</cp:coreProperties>
</file>